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Montserrat" panose="00000500000000000000" pitchFamily="2" charset="0"/>
      <p:regular r:id="rId13"/>
      <p:bold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9366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1695331"/>
            <a:ext cx="7627382" cy="2850833"/>
          </a:xfrm>
          <a:prstGeom prst="rect">
            <a:avLst/>
          </a:prstGeom>
          <a:noFill/>
          <a:ln/>
        </p:spPr>
        <p:txBody>
          <a:bodyPr wrap="squar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AI Healthcare Chatbot: Revolutionizing Patient Care Through Intelligent Automation</a:t>
            </a:r>
            <a:endParaRPr lang="en-US" sz="4450" dirty="0"/>
          </a:p>
        </p:txBody>
      </p:sp>
      <p:sp>
        <p:nvSpPr>
          <p:cNvPr id="4" name="Text 1"/>
          <p:cNvSpPr/>
          <p:nvPr/>
        </p:nvSpPr>
        <p:spPr>
          <a:xfrm>
            <a:off x="6244709" y="4871085"/>
            <a:ext cx="7627382" cy="104013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In a world grappling with increasing healthcare demands, AI-powered chatbots are emerging as a transformative force, revolutionizing patient care through intelligent automation.</a:t>
            </a:r>
            <a:endParaRPr lang="en-US" sz="1700" dirty="0"/>
          </a:p>
        </p:txBody>
      </p:sp>
      <p:sp>
        <p:nvSpPr>
          <p:cNvPr id="7" name="Text 3"/>
          <p:cNvSpPr/>
          <p:nvPr/>
        </p:nvSpPr>
        <p:spPr>
          <a:xfrm>
            <a:off x="6699528" y="6154936"/>
            <a:ext cx="2186345" cy="379214"/>
          </a:xfrm>
          <a:prstGeom prst="rect">
            <a:avLst/>
          </a:prstGeom>
          <a:noFill/>
          <a:ln/>
        </p:spPr>
        <p:txBody>
          <a:bodyPr wrap="none" lIns="0" tIns="0" rIns="0" bIns="0" rtlCol="0" anchor="t"/>
          <a:lstStyle/>
          <a:p>
            <a:pPr marL="0" indent="0" algn="l">
              <a:lnSpc>
                <a:spcPts val="2950"/>
              </a:lnSpc>
              <a:buNone/>
            </a:pPr>
            <a:endParaRPr lang="en-US" sz="21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08196"/>
          </a:xfrm>
          <a:prstGeom prst="rect">
            <a:avLst/>
          </a:prstGeom>
        </p:spPr>
      </p:pic>
      <p:sp>
        <p:nvSpPr>
          <p:cNvPr id="3" name="Text 0"/>
          <p:cNvSpPr/>
          <p:nvPr/>
        </p:nvSpPr>
        <p:spPr>
          <a:xfrm>
            <a:off x="758309" y="4429958"/>
            <a:ext cx="11407735"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Conclusion: Shaping the Future of Healthcare</a:t>
            </a:r>
            <a:endParaRPr lang="en-US" sz="4450" dirty="0"/>
          </a:p>
        </p:txBody>
      </p:sp>
      <p:sp>
        <p:nvSpPr>
          <p:cNvPr id="4" name="Text 1"/>
          <p:cNvSpPr/>
          <p:nvPr/>
        </p:nvSpPr>
        <p:spPr>
          <a:xfrm>
            <a:off x="758309" y="5467588"/>
            <a:ext cx="13113782" cy="104013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AI healthcare chatbots hold immense potential to revolutionize patient care, providing accessible, convenient, and personalized healthcare experiences. With continued advancements in AI and integration with other technologies, these intelligent tools are poised to shape the future of healthcare, empowering patients and enhancing overall well-being.</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08196"/>
          </a:xfrm>
          <a:prstGeom prst="rect">
            <a:avLst/>
          </a:prstGeom>
        </p:spPr>
      </p:pic>
      <p:sp>
        <p:nvSpPr>
          <p:cNvPr id="3" name="Text 0"/>
          <p:cNvSpPr/>
          <p:nvPr/>
        </p:nvSpPr>
        <p:spPr>
          <a:xfrm>
            <a:off x="758309" y="4125158"/>
            <a:ext cx="13113782" cy="1425416"/>
          </a:xfrm>
          <a:prstGeom prst="rect">
            <a:avLst/>
          </a:prstGeom>
          <a:noFill/>
          <a:ln/>
        </p:spPr>
        <p:txBody>
          <a:bodyPr wrap="squar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The Growing Need for Healthcare Chatbots in Modern Medicine</a:t>
            </a:r>
            <a:endParaRPr lang="en-US" sz="4450" dirty="0"/>
          </a:p>
        </p:txBody>
      </p:sp>
      <p:sp>
        <p:nvSpPr>
          <p:cNvPr id="4" name="Shape 1"/>
          <p:cNvSpPr/>
          <p:nvPr/>
        </p:nvSpPr>
        <p:spPr>
          <a:xfrm>
            <a:off x="758309" y="6119217"/>
            <a:ext cx="379095" cy="379095"/>
          </a:xfrm>
          <a:prstGeom prst="roundRect">
            <a:avLst>
              <a:gd name="adj" fmla="val 51437"/>
            </a:avLst>
          </a:prstGeom>
          <a:solidFill>
            <a:srgbClr val="282C32"/>
          </a:solidFill>
          <a:ln/>
          <a:effectLst>
            <a:outerShdw blurRad="53340" dist="26670" dir="13500000" algn="bl" rotWithShape="0">
              <a:srgbClr val="FFFFFF">
                <a:alpha val="10000"/>
              </a:srgbClr>
            </a:outerShdw>
          </a:effectLst>
        </p:spPr>
      </p:sp>
      <p:sp>
        <p:nvSpPr>
          <p:cNvPr id="5" name="Text 2"/>
          <p:cNvSpPr/>
          <p:nvPr/>
        </p:nvSpPr>
        <p:spPr>
          <a:xfrm>
            <a:off x="1353979" y="6119217"/>
            <a:ext cx="3631168" cy="69342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Rising healthcare costs and limited resources</a:t>
            </a:r>
            <a:endParaRPr lang="en-US" sz="1700" dirty="0"/>
          </a:p>
        </p:txBody>
      </p:sp>
      <p:sp>
        <p:nvSpPr>
          <p:cNvPr id="6" name="Shape 3"/>
          <p:cNvSpPr/>
          <p:nvPr/>
        </p:nvSpPr>
        <p:spPr>
          <a:xfrm>
            <a:off x="5201722" y="6119217"/>
            <a:ext cx="379095" cy="379095"/>
          </a:xfrm>
          <a:prstGeom prst="roundRect">
            <a:avLst>
              <a:gd name="adj" fmla="val 51437"/>
            </a:avLst>
          </a:prstGeom>
          <a:solidFill>
            <a:srgbClr val="282C32"/>
          </a:solidFill>
          <a:ln/>
          <a:effectLst>
            <a:outerShdw blurRad="53340" dist="26670" dir="13500000" algn="bl" rotWithShape="0">
              <a:srgbClr val="FFFFFF">
                <a:alpha val="10000"/>
              </a:srgbClr>
            </a:outerShdw>
          </a:effectLst>
        </p:spPr>
      </p:sp>
      <p:sp>
        <p:nvSpPr>
          <p:cNvPr id="7" name="Text 4"/>
          <p:cNvSpPr/>
          <p:nvPr/>
        </p:nvSpPr>
        <p:spPr>
          <a:xfrm>
            <a:off x="5797391" y="6119217"/>
            <a:ext cx="3631168" cy="69342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Growing demand for accessible and convenient care</a:t>
            </a:r>
            <a:endParaRPr lang="en-US" sz="1700" dirty="0"/>
          </a:p>
        </p:txBody>
      </p:sp>
      <p:sp>
        <p:nvSpPr>
          <p:cNvPr id="8" name="Shape 5"/>
          <p:cNvSpPr/>
          <p:nvPr/>
        </p:nvSpPr>
        <p:spPr>
          <a:xfrm>
            <a:off x="9645134" y="6119217"/>
            <a:ext cx="379095" cy="379095"/>
          </a:xfrm>
          <a:prstGeom prst="roundRect">
            <a:avLst>
              <a:gd name="adj" fmla="val 51437"/>
            </a:avLst>
          </a:prstGeom>
          <a:solidFill>
            <a:srgbClr val="282C32"/>
          </a:solidFill>
          <a:ln/>
          <a:effectLst>
            <a:outerShdw blurRad="53340" dist="26670" dir="13500000" algn="bl" rotWithShape="0">
              <a:srgbClr val="FFFFFF">
                <a:alpha val="10000"/>
              </a:srgbClr>
            </a:outerShdw>
          </a:effectLst>
        </p:spPr>
      </p:sp>
      <p:sp>
        <p:nvSpPr>
          <p:cNvPr id="9" name="Text 6"/>
          <p:cNvSpPr/>
          <p:nvPr/>
        </p:nvSpPr>
        <p:spPr>
          <a:xfrm>
            <a:off x="10240804" y="6119217"/>
            <a:ext cx="3631168" cy="69342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Need for 24/7 support and faster response times</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58309" y="2049304"/>
            <a:ext cx="13113782" cy="1425416"/>
          </a:xfrm>
          <a:prstGeom prst="rect">
            <a:avLst/>
          </a:prstGeom>
          <a:noFill/>
          <a:ln/>
        </p:spPr>
        <p:txBody>
          <a:bodyPr wrap="squar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Core Components and Architecture Overview (Block Diagram)</a:t>
            </a:r>
            <a:endParaRPr lang="en-US" sz="4450" dirty="0"/>
          </a:p>
        </p:txBody>
      </p:sp>
      <p:sp>
        <p:nvSpPr>
          <p:cNvPr id="3" name="Text 1"/>
          <p:cNvSpPr/>
          <p:nvPr/>
        </p:nvSpPr>
        <p:spPr>
          <a:xfrm>
            <a:off x="758309" y="4016216"/>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9998FF"/>
                </a:solidFill>
                <a:latin typeface="Barlow Bold" pitchFamily="34" charset="0"/>
                <a:ea typeface="Barlow Bold" pitchFamily="34" charset="-122"/>
                <a:cs typeface="Barlow Bold" pitchFamily="34" charset="-120"/>
              </a:rPr>
              <a:t>User Interface</a:t>
            </a:r>
            <a:endParaRPr lang="en-US" sz="2200" dirty="0"/>
          </a:p>
        </p:txBody>
      </p:sp>
      <p:sp>
        <p:nvSpPr>
          <p:cNvPr id="4" name="Text 2"/>
          <p:cNvSpPr/>
          <p:nvPr/>
        </p:nvSpPr>
        <p:spPr>
          <a:xfrm>
            <a:off x="758309" y="4589026"/>
            <a:ext cx="2881908" cy="104013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Interactive user interface for patient communication</a:t>
            </a:r>
            <a:endParaRPr lang="en-US" sz="1700" dirty="0"/>
          </a:p>
        </p:txBody>
      </p:sp>
      <p:sp>
        <p:nvSpPr>
          <p:cNvPr id="5" name="Text 3"/>
          <p:cNvSpPr/>
          <p:nvPr/>
        </p:nvSpPr>
        <p:spPr>
          <a:xfrm>
            <a:off x="4176474" y="4016216"/>
            <a:ext cx="2881908" cy="712470"/>
          </a:xfrm>
          <a:prstGeom prst="rect">
            <a:avLst/>
          </a:prstGeom>
          <a:noFill/>
          <a:ln/>
        </p:spPr>
        <p:txBody>
          <a:bodyPr wrap="square" lIns="0" tIns="0" rIns="0" bIns="0" rtlCol="0" anchor="t"/>
          <a:lstStyle/>
          <a:p>
            <a:pPr marL="0" indent="0">
              <a:lnSpc>
                <a:spcPts val="2800"/>
              </a:lnSpc>
              <a:buNone/>
            </a:pPr>
            <a:r>
              <a:rPr lang="en-US" sz="2200" b="1" dirty="0">
                <a:solidFill>
                  <a:srgbClr val="9998FF"/>
                </a:solidFill>
                <a:latin typeface="Barlow Bold" pitchFamily="34" charset="0"/>
                <a:ea typeface="Barlow Bold" pitchFamily="34" charset="-122"/>
                <a:cs typeface="Barlow Bold" pitchFamily="34" charset="-120"/>
              </a:rPr>
              <a:t>Natural Language Processing (NLP)</a:t>
            </a:r>
            <a:endParaRPr lang="en-US" sz="2200" dirty="0"/>
          </a:p>
        </p:txBody>
      </p:sp>
      <p:sp>
        <p:nvSpPr>
          <p:cNvPr id="6" name="Text 4"/>
          <p:cNvSpPr/>
          <p:nvPr/>
        </p:nvSpPr>
        <p:spPr>
          <a:xfrm>
            <a:off x="4176474" y="4945261"/>
            <a:ext cx="2881908" cy="104013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Processes user queries and extracts key information</a:t>
            </a:r>
            <a:endParaRPr lang="en-US" sz="1700" dirty="0"/>
          </a:p>
        </p:txBody>
      </p:sp>
      <p:sp>
        <p:nvSpPr>
          <p:cNvPr id="7" name="Text 5"/>
          <p:cNvSpPr/>
          <p:nvPr/>
        </p:nvSpPr>
        <p:spPr>
          <a:xfrm>
            <a:off x="7594640" y="4016216"/>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9998FF"/>
                </a:solidFill>
                <a:latin typeface="Barlow Bold" pitchFamily="34" charset="0"/>
                <a:ea typeface="Barlow Bold" pitchFamily="34" charset="-122"/>
                <a:cs typeface="Barlow Bold" pitchFamily="34" charset="-120"/>
              </a:rPr>
              <a:t>Machine Learning (ML)</a:t>
            </a:r>
            <a:endParaRPr lang="en-US" sz="2200" dirty="0"/>
          </a:p>
        </p:txBody>
      </p:sp>
      <p:sp>
        <p:nvSpPr>
          <p:cNvPr id="8" name="Text 6"/>
          <p:cNvSpPr/>
          <p:nvPr/>
        </p:nvSpPr>
        <p:spPr>
          <a:xfrm>
            <a:off x="7594640" y="4589026"/>
            <a:ext cx="2881908" cy="104013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Learns from past interactions and improves responses</a:t>
            </a:r>
            <a:endParaRPr lang="en-US" sz="1700" dirty="0"/>
          </a:p>
        </p:txBody>
      </p:sp>
      <p:sp>
        <p:nvSpPr>
          <p:cNvPr id="9" name="Text 7"/>
          <p:cNvSpPr/>
          <p:nvPr/>
        </p:nvSpPr>
        <p:spPr>
          <a:xfrm>
            <a:off x="11012805" y="4016216"/>
            <a:ext cx="2881908" cy="712470"/>
          </a:xfrm>
          <a:prstGeom prst="rect">
            <a:avLst/>
          </a:prstGeom>
          <a:noFill/>
          <a:ln/>
        </p:spPr>
        <p:txBody>
          <a:bodyPr wrap="square" lIns="0" tIns="0" rIns="0" bIns="0" rtlCol="0" anchor="t"/>
          <a:lstStyle/>
          <a:p>
            <a:pPr marL="0" indent="0">
              <a:lnSpc>
                <a:spcPts val="2800"/>
              </a:lnSpc>
              <a:buNone/>
            </a:pPr>
            <a:r>
              <a:rPr lang="en-US" sz="2200" b="1" dirty="0">
                <a:solidFill>
                  <a:srgbClr val="9998FF"/>
                </a:solidFill>
                <a:latin typeface="Barlow Bold" pitchFamily="34" charset="0"/>
                <a:ea typeface="Barlow Bold" pitchFamily="34" charset="-122"/>
                <a:cs typeface="Barlow Bold" pitchFamily="34" charset="-120"/>
              </a:rPr>
              <a:t>Decision Support System</a:t>
            </a:r>
            <a:endParaRPr lang="en-US" sz="2200" dirty="0"/>
          </a:p>
        </p:txBody>
      </p:sp>
      <p:sp>
        <p:nvSpPr>
          <p:cNvPr id="10" name="Text 8"/>
          <p:cNvSpPr/>
          <p:nvPr/>
        </p:nvSpPr>
        <p:spPr>
          <a:xfrm>
            <a:off x="11012805" y="4945261"/>
            <a:ext cx="2881908" cy="69342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Provides clinical guidance and recommendations</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58309" y="2222659"/>
            <a:ext cx="13113782" cy="1425416"/>
          </a:xfrm>
          <a:prstGeom prst="rect">
            <a:avLst/>
          </a:prstGeom>
          <a:noFill/>
          <a:ln/>
        </p:spPr>
        <p:txBody>
          <a:bodyPr wrap="squar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Natural Language Processing and Machine Learning Integration</a:t>
            </a:r>
            <a:endParaRPr lang="en-US" sz="4450" dirty="0"/>
          </a:p>
        </p:txBody>
      </p:sp>
      <p:sp>
        <p:nvSpPr>
          <p:cNvPr id="3" name="Text 1"/>
          <p:cNvSpPr/>
          <p:nvPr/>
        </p:nvSpPr>
        <p:spPr>
          <a:xfrm>
            <a:off x="758309" y="4189571"/>
            <a:ext cx="4018359" cy="712470"/>
          </a:xfrm>
          <a:prstGeom prst="rect">
            <a:avLst/>
          </a:prstGeom>
          <a:noFill/>
          <a:ln/>
        </p:spPr>
        <p:txBody>
          <a:bodyPr wrap="square" lIns="0" tIns="0" rIns="0" bIns="0" rtlCol="0" anchor="t"/>
          <a:lstStyle/>
          <a:p>
            <a:pPr marL="0" indent="0">
              <a:lnSpc>
                <a:spcPts val="2800"/>
              </a:lnSpc>
              <a:buNone/>
            </a:pPr>
            <a:r>
              <a:rPr lang="en-US" sz="2200" b="1" dirty="0">
                <a:solidFill>
                  <a:srgbClr val="9998FF"/>
                </a:solidFill>
                <a:latin typeface="Barlow Bold" pitchFamily="34" charset="0"/>
                <a:ea typeface="Barlow Bold" pitchFamily="34" charset="-122"/>
                <a:cs typeface="Barlow Bold" pitchFamily="34" charset="-120"/>
              </a:rPr>
              <a:t>Natural Language Understanding (NLU)</a:t>
            </a:r>
            <a:endParaRPr lang="en-US" sz="2200" dirty="0"/>
          </a:p>
        </p:txBody>
      </p:sp>
      <p:sp>
        <p:nvSpPr>
          <p:cNvPr id="4" name="Text 2"/>
          <p:cNvSpPr/>
          <p:nvPr/>
        </p:nvSpPr>
        <p:spPr>
          <a:xfrm>
            <a:off x="758309" y="5118616"/>
            <a:ext cx="4018359" cy="69342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Enables the chatbot to comprehend user queries in natural language</a:t>
            </a:r>
            <a:endParaRPr lang="en-US" sz="1700" dirty="0"/>
          </a:p>
        </p:txBody>
      </p:sp>
      <p:sp>
        <p:nvSpPr>
          <p:cNvPr id="5" name="Text 3"/>
          <p:cNvSpPr/>
          <p:nvPr/>
        </p:nvSpPr>
        <p:spPr>
          <a:xfrm>
            <a:off x="5312926" y="4189571"/>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9998FF"/>
                </a:solidFill>
                <a:latin typeface="Barlow Bold" pitchFamily="34" charset="0"/>
                <a:ea typeface="Barlow Bold" pitchFamily="34" charset="-122"/>
                <a:cs typeface="Barlow Bold" pitchFamily="34" charset="-120"/>
              </a:rPr>
              <a:t>Machine Learning (ML)</a:t>
            </a:r>
            <a:endParaRPr lang="en-US" sz="2200" dirty="0"/>
          </a:p>
        </p:txBody>
      </p:sp>
      <p:sp>
        <p:nvSpPr>
          <p:cNvPr id="6" name="Text 4"/>
          <p:cNvSpPr/>
          <p:nvPr/>
        </p:nvSpPr>
        <p:spPr>
          <a:xfrm>
            <a:off x="5312926" y="4762381"/>
            <a:ext cx="4018359" cy="104013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Continuously learns from user interactions and improves accuracy over time</a:t>
            </a:r>
            <a:endParaRPr lang="en-US" sz="1700" dirty="0"/>
          </a:p>
        </p:txBody>
      </p:sp>
      <p:sp>
        <p:nvSpPr>
          <p:cNvPr id="7" name="Text 5"/>
          <p:cNvSpPr/>
          <p:nvPr/>
        </p:nvSpPr>
        <p:spPr>
          <a:xfrm>
            <a:off x="9867543" y="4189571"/>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9998FF"/>
                </a:solidFill>
                <a:latin typeface="Barlow Bold" pitchFamily="34" charset="0"/>
                <a:ea typeface="Barlow Bold" pitchFamily="34" charset="-122"/>
                <a:cs typeface="Barlow Bold" pitchFamily="34" charset="-120"/>
              </a:rPr>
              <a:t>Dialogue Management</a:t>
            </a:r>
            <a:endParaRPr lang="en-US" sz="2200" dirty="0"/>
          </a:p>
        </p:txBody>
      </p:sp>
      <p:sp>
        <p:nvSpPr>
          <p:cNvPr id="8" name="Text 6"/>
          <p:cNvSpPr/>
          <p:nvPr/>
        </p:nvSpPr>
        <p:spPr>
          <a:xfrm>
            <a:off x="9867543" y="4762381"/>
            <a:ext cx="4018359" cy="104013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Manages the conversation flow and guides interactions towards resolution</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1506498"/>
            <a:ext cx="7627382" cy="1425416"/>
          </a:xfrm>
          <a:prstGeom prst="rect">
            <a:avLst/>
          </a:prstGeom>
          <a:noFill/>
          <a:ln/>
        </p:spPr>
        <p:txBody>
          <a:bodyPr wrap="squar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Patient Data Flow and Security Infrastructure</a:t>
            </a:r>
            <a:endParaRPr lang="en-US" sz="4450" dirty="0"/>
          </a:p>
        </p:txBody>
      </p:sp>
      <p:sp>
        <p:nvSpPr>
          <p:cNvPr id="4" name="Shape 1"/>
          <p:cNvSpPr/>
          <p:nvPr/>
        </p:nvSpPr>
        <p:spPr>
          <a:xfrm>
            <a:off x="6554391" y="3256836"/>
            <a:ext cx="30480" cy="3466148"/>
          </a:xfrm>
          <a:prstGeom prst="roundRect">
            <a:avLst>
              <a:gd name="adj" fmla="val 639750"/>
            </a:avLst>
          </a:prstGeom>
          <a:solidFill>
            <a:srgbClr val="60646A"/>
          </a:solidFill>
          <a:ln/>
        </p:spPr>
      </p:sp>
      <p:sp>
        <p:nvSpPr>
          <p:cNvPr id="5" name="Shape 2"/>
          <p:cNvSpPr/>
          <p:nvPr/>
        </p:nvSpPr>
        <p:spPr>
          <a:xfrm>
            <a:off x="6782872" y="3729038"/>
            <a:ext cx="758309" cy="30480"/>
          </a:xfrm>
          <a:prstGeom prst="roundRect">
            <a:avLst>
              <a:gd name="adj" fmla="val 639750"/>
            </a:avLst>
          </a:prstGeom>
          <a:solidFill>
            <a:srgbClr val="60646A"/>
          </a:solidFill>
          <a:ln/>
        </p:spPr>
      </p:sp>
      <p:sp>
        <p:nvSpPr>
          <p:cNvPr id="6" name="Shape 3"/>
          <p:cNvSpPr/>
          <p:nvPr/>
        </p:nvSpPr>
        <p:spPr>
          <a:xfrm>
            <a:off x="6325910" y="3500557"/>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sp>
      <p:sp>
        <p:nvSpPr>
          <p:cNvPr id="7" name="Text 4"/>
          <p:cNvSpPr/>
          <p:nvPr/>
        </p:nvSpPr>
        <p:spPr>
          <a:xfrm>
            <a:off x="6509028" y="3573185"/>
            <a:ext cx="121087"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1</a:t>
            </a:r>
            <a:endParaRPr lang="en-US" sz="2650" dirty="0"/>
          </a:p>
        </p:txBody>
      </p:sp>
      <p:sp>
        <p:nvSpPr>
          <p:cNvPr id="8" name="Text 5"/>
          <p:cNvSpPr/>
          <p:nvPr/>
        </p:nvSpPr>
        <p:spPr>
          <a:xfrm>
            <a:off x="7761208" y="3473410"/>
            <a:ext cx="6110883" cy="346710"/>
          </a:xfrm>
          <a:prstGeom prst="rect">
            <a:avLst/>
          </a:prstGeom>
          <a:noFill/>
          <a:ln/>
        </p:spPr>
        <p:txBody>
          <a:bodyPr wrap="non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Secure data collection from patients</a:t>
            </a:r>
            <a:endParaRPr lang="en-US" sz="1700" dirty="0"/>
          </a:p>
        </p:txBody>
      </p:sp>
      <p:sp>
        <p:nvSpPr>
          <p:cNvPr id="9" name="Shape 6"/>
          <p:cNvSpPr/>
          <p:nvPr/>
        </p:nvSpPr>
        <p:spPr>
          <a:xfrm>
            <a:off x="6782872" y="4725472"/>
            <a:ext cx="758309" cy="30480"/>
          </a:xfrm>
          <a:prstGeom prst="roundRect">
            <a:avLst>
              <a:gd name="adj" fmla="val 639750"/>
            </a:avLst>
          </a:prstGeom>
          <a:solidFill>
            <a:srgbClr val="60646A"/>
          </a:solidFill>
          <a:ln/>
        </p:spPr>
      </p:sp>
      <p:sp>
        <p:nvSpPr>
          <p:cNvPr id="10" name="Shape 7"/>
          <p:cNvSpPr/>
          <p:nvPr/>
        </p:nvSpPr>
        <p:spPr>
          <a:xfrm>
            <a:off x="6325910" y="4496991"/>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sp>
      <p:sp>
        <p:nvSpPr>
          <p:cNvPr id="11" name="Text 8"/>
          <p:cNvSpPr/>
          <p:nvPr/>
        </p:nvSpPr>
        <p:spPr>
          <a:xfrm>
            <a:off x="6473785" y="4569619"/>
            <a:ext cx="191572"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2</a:t>
            </a:r>
            <a:endParaRPr lang="en-US" sz="2650" dirty="0"/>
          </a:p>
        </p:txBody>
      </p:sp>
      <p:sp>
        <p:nvSpPr>
          <p:cNvPr id="12" name="Text 9"/>
          <p:cNvSpPr/>
          <p:nvPr/>
        </p:nvSpPr>
        <p:spPr>
          <a:xfrm>
            <a:off x="7761208" y="4469844"/>
            <a:ext cx="6110883"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Data encryption and secure storage in compliant databases</a:t>
            </a:r>
            <a:endParaRPr lang="en-US" sz="1700" dirty="0"/>
          </a:p>
        </p:txBody>
      </p:sp>
      <p:sp>
        <p:nvSpPr>
          <p:cNvPr id="13" name="Shape 10"/>
          <p:cNvSpPr/>
          <p:nvPr/>
        </p:nvSpPr>
        <p:spPr>
          <a:xfrm>
            <a:off x="6782872" y="6068616"/>
            <a:ext cx="758309" cy="30480"/>
          </a:xfrm>
          <a:prstGeom prst="roundRect">
            <a:avLst>
              <a:gd name="adj" fmla="val 639750"/>
            </a:avLst>
          </a:prstGeom>
          <a:solidFill>
            <a:srgbClr val="60646A"/>
          </a:solidFill>
          <a:ln/>
        </p:spPr>
      </p:sp>
      <p:sp>
        <p:nvSpPr>
          <p:cNvPr id="14" name="Shape 11"/>
          <p:cNvSpPr/>
          <p:nvPr/>
        </p:nvSpPr>
        <p:spPr>
          <a:xfrm>
            <a:off x="6325910" y="5840135"/>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sp>
      <p:sp>
        <p:nvSpPr>
          <p:cNvPr id="15" name="Text 12"/>
          <p:cNvSpPr/>
          <p:nvPr/>
        </p:nvSpPr>
        <p:spPr>
          <a:xfrm>
            <a:off x="6477238" y="5912763"/>
            <a:ext cx="184666"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3</a:t>
            </a:r>
            <a:endParaRPr lang="en-US" sz="2650" dirty="0"/>
          </a:p>
        </p:txBody>
      </p:sp>
      <p:sp>
        <p:nvSpPr>
          <p:cNvPr id="16" name="Text 13"/>
          <p:cNvSpPr/>
          <p:nvPr/>
        </p:nvSpPr>
        <p:spPr>
          <a:xfrm>
            <a:off x="7761208" y="5812988"/>
            <a:ext cx="6110883"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Real-time data analysis for personalized recommendations</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05922" y="555665"/>
            <a:ext cx="10434161" cy="663535"/>
          </a:xfrm>
          <a:prstGeom prst="rect">
            <a:avLst/>
          </a:prstGeom>
          <a:noFill/>
          <a:ln/>
        </p:spPr>
        <p:txBody>
          <a:bodyPr wrap="none" lIns="0" tIns="0" rIns="0" bIns="0" rtlCol="0" anchor="t"/>
          <a:lstStyle/>
          <a:p>
            <a:pPr marL="0" indent="0">
              <a:lnSpc>
                <a:spcPts val="5200"/>
              </a:lnSpc>
              <a:buNone/>
            </a:pPr>
            <a:r>
              <a:rPr lang="en-US" sz="4150" b="1" dirty="0">
                <a:solidFill>
                  <a:srgbClr val="9998FF"/>
                </a:solidFill>
                <a:latin typeface="Barlow Bold" pitchFamily="34" charset="0"/>
                <a:ea typeface="Barlow Bold" pitchFamily="34" charset="-122"/>
                <a:cs typeface="Barlow Bold" pitchFamily="34" charset="-120"/>
              </a:rPr>
              <a:t>Real-time Clinical Decision Support Features</a:t>
            </a:r>
            <a:endParaRPr lang="en-US" sz="4150" dirty="0"/>
          </a:p>
        </p:txBody>
      </p:sp>
      <p:pic>
        <p:nvPicPr>
          <p:cNvPr id="3" name="Image 0" descr="preencoded.png"/>
          <p:cNvPicPr>
            <a:picLocks noChangeAspect="1"/>
          </p:cNvPicPr>
          <p:nvPr/>
        </p:nvPicPr>
        <p:blipFill>
          <a:blip r:embed="rId3"/>
          <a:stretch>
            <a:fillRect/>
          </a:stretch>
        </p:blipFill>
        <p:spPr>
          <a:xfrm>
            <a:off x="705922" y="1622584"/>
            <a:ext cx="1008578" cy="1210270"/>
          </a:xfrm>
          <a:prstGeom prst="rect">
            <a:avLst/>
          </a:prstGeom>
        </p:spPr>
      </p:pic>
      <p:sp>
        <p:nvSpPr>
          <p:cNvPr id="4" name="Text 1"/>
          <p:cNvSpPr/>
          <p:nvPr/>
        </p:nvSpPr>
        <p:spPr>
          <a:xfrm>
            <a:off x="2017038" y="1824276"/>
            <a:ext cx="2654141" cy="331708"/>
          </a:xfrm>
          <a:prstGeom prst="rect">
            <a:avLst/>
          </a:prstGeom>
          <a:noFill/>
          <a:ln/>
        </p:spPr>
        <p:txBody>
          <a:bodyPr wrap="none" lIns="0" tIns="0" rIns="0" bIns="0" rtlCol="0" anchor="t"/>
          <a:lstStyle/>
          <a:p>
            <a:pPr marL="0" indent="0" algn="l">
              <a:lnSpc>
                <a:spcPts val="2600"/>
              </a:lnSpc>
              <a:buNone/>
            </a:pPr>
            <a:r>
              <a:rPr lang="en-US" sz="2050" b="1" dirty="0">
                <a:solidFill>
                  <a:srgbClr val="EEEFF5"/>
                </a:solidFill>
                <a:latin typeface="Barlow Bold" pitchFamily="34" charset="0"/>
                <a:ea typeface="Barlow Bold" pitchFamily="34" charset="-122"/>
                <a:cs typeface="Barlow Bold" pitchFamily="34" charset="-120"/>
              </a:rPr>
              <a:t>Symptom Checker</a:t>
            </a:r>
            <a:endParaRPr lang="en-US" sz="2050" dirty="0"/>
          </a:p>
        </p:txBody>
      </p:sp>
      <p:sp>
        <p:nvSpPr>
          <p:cNvPr id="5" name="Text 2"/>
          <p:cNvSpPr/>
          <p:nvPr/>
        </p:nvSpPr>
        <p:spPr>
          <a:xfrm>
            <a:off x="2017038" y="2276951"/>
            <a:ext cx="11907441" cy="322659"/>
          </a:xfrm>
          <a:prstGeom prst="rect">
            <a:avLst/>
          </a:prstGeom>
          <a:noFill/>
          <a:ln/>
        </p:spPr>
        <p:txBody>
          <a:bodyPr wrap="none" lIns="0" tIns="0" rIns="0" bIns="0" rtlCol="0" anchor="t"/>
          <a:lstStyle/>
          <a:p>
            <a:pPr marL="0" indent="0" algn="l">
              <a:lnSpc>
                <a:spcPts val="2500"/>
              </a:lnSpc>
              <a:buNone/>
            </a:pPr>
            <a:r>
              <a:rPr lang="en-US" sz="1550" dirty="0">
                <a:solidFill>
                  <a:srgbClr val="EEEFF5"/>
                </a:solidFill>
                <a:latin typeface="Montserrat" pitchFamily="34" charset="0"/>
                <a:ea typeface="Montserrat" pitchFamily="34" charset="-122"/>
                <a:cs typeface="Montserrat" pitchFamily="34" charset="-120"/>
              </a:rPr>
              <a:t>Identifies potential health conditions based on user symptoms</a:t>
            </a:r>
            <a:endParaRPr lang="en-US" sz="1550" dirty="0"/>
          </a:p>
        </p:txBody>
      </p:sp>
      <p:pic>
        <p:nvPicPr>
          <p:cNvPr id="6" name="Image 1" descr="preencoded.png"/>
          <p:cNvPicPr>
            <a:picLocks noChangeAspect="1"/>
          </p:cNvPicPr>
          <p:nvPr/>
        </p:nvPicPr>
        <p:blipFill>
          <a:blip r:embed="rId4"/>
          <a:stretch>
            <a:fillRect/>
          </a:stretch>
        </p:blipFill>
        <p:spPr>
          <a:xfrm>
            <a:off x="705922" y="2832854"/>
            <a:ext cx="1008578" cy="1210270"/>
          </a:xfrm>
          <a:prstGeom prst="rect">
            <a:avLst/>
          </a:prstGeom>
        </p:spPr>
      </p:pic>
      <p:sp>
        <p:nvSpPr>
          <p:cNvPr id="7" name="Text 3"/>
          <p:cNvSpPr/>
          <p:nvPr/>
        </p:nvSpPr>
        <p:spPr>
          <a:xfrm>
            <a:off x="2017038" y="3034546"/>
            <a:ext cx="2654141" cy="331708"/>
          </a:xfrm>
          <a:prstGeom prst="rect">
            <a:avLst/>
          </a:prstGeom>
          <a:noFill/>
          <a:ln/>
        </p:spPr>
        <p:txBody>
          <a:bodyPr wrap="none" lIns="0" tIns="0" rIns="0" bIns="0" rtlCol="0" anchor="t"/>
          <a:lstStyle/>
          <a:p>
            <a:pPr marL="0" indent="0" algn="l">
              <a:lnSpc>
                <a:spcPts val="2600"/>
              </a:lnSpc>
              <a:buNone/>
            </a:pPr>
            <a:r>
              <a:rPr lang="en-US" sz="2050" b="1" dirty="0">
                <a:solidFill>
                  <a:srgbClr val="EEEFF5"/>
                </a:solidFill>
                <a:latin typeface="Barlow Bold" pitchFamily="34" charset="0"/>
                <a:ea typeface="Barlow Bold" pitchFamily="34" charset="-122"/>
                <a:cs typeface="Barlow Bold" pitchFamily="34" charset="-120"/>
              </a:rPr>
              <a:t>Medication Reminder</a:t>
            </a:r>
            <a:endParaRPr lang="en-US" sz="2050" dirty="0"/>
          </a:p>
        </p:txBody>
      </p:sp>
      <p:sp>
        <p:nvSpPr>
          <p:cNvPr id="8" name="Text 4"/>
          <p:cNvSpPr/>
          <p:nvPr/>
        </p:nvSpPr>
        <p:spPr>
          <a:xfrm>
            <a:off x="2017038" y="3487222"/>
            <a:ext cx="11907441" cy="322659"/>
          </a:xfrm>
          <a:prstGeom prst="rect">
            <a:avLst/>
          </a:prstGeom>
          <a:noFill/>
          <a:ln/>
        </p:spPr>
        <p:txBody>
          <a:bodyPr wrap="none" lIns="0" tIns="0" rIns="0" bIns="0" rtlCol="0" anchor="t"/>
          <a:lstStyle/>
          <a:p>
            <a:pPr marL="0" indent="0" algn="l">
              <a:lnSpc>
                <a:spcPts val="2500"/>
              </a:lnSpc>
              <a:buNone/>
            </a:pPr>
            <a:r>
              <a:rPr lang="en-US" sz="1550" dirty="0">
                <a:solidFill>
                  <a:srgbClr val="EEEFF5"/>
                </a:solidFill>
                <a:latin typeface="Montserrat" pitchFamily="34" charset="0"/>
                <a:ea typeface="Montserrat" pitchFamily="34" charset="-122"/>
                <a:cs typeface="Montserrat" pitchFamily="34" charset="-120"/>
              </a:rPr>
              <a:t>Reminds patients to take their prescribed medications on time</a:t>
            </a:r>
            <a:endParaRPr lang="en-US" sz="1550" dirty="0"/>
          </a:p>
        </p:txBody>
      </p:sp>
      <p:pic>
        <p:nvPicPr>
          <p:cNvPr id="9" name="Image 2" descr="preencoded.png"/>
          <p:cNvPicPr>
            <a:picLocks noChangeAspect="1"/>
          </p:cNvPicPr>
          <p:nvPr/>
        </p:nvPicPr>
        <p:blipFill>
          <a:blip r:embed="rId5"/>
          <a:stretch>
            <a:fillRect/>
          </a:stretch>
        </p:blipFill>
        <p:spPr>
          <a:xfrm>
            <a:off x="705922" y="4043124"/>
            <a:ext cx="1008578" cy="1210270"/>
          </a:xfrm>
          <a:prstGeom prst="rect">
            <a:avLst/>
          </a:prstGeom>
        </p:spPr>
      </p:pic>
      <p:sp>
        <p:nvSpPr>
          <p:cNvPr id="10" name="Text 5"/>
          <p:cNvSpPr/>
          <p:nvPr/>
        </p:nvSpPr>
        <p:spPr>
          <a:xfrm>
            <a:off x="2017038" y="4244816"/>
            <a:ext cx="2654141" cy="331708"/>
          </a:xfrm>
          <a:prstGeom prst="rect">
            <a:avLst/>
          </a:prstGeom>
          <a:noFill/>
          <a:ln/>
        </p:spPr>
        <p:txBody>
          <a:bodyPr wrap="none" lIns="0" tIns="0" rIns="0" bIns="0" rtlCol="0" anchor="t"/>
          <a:lstStyle/>
          <a:p>
            <a:pPr marL="0" indent="0" algn="l">
              <a:lnSpc>
                <a:spcPts val="2600"/>
              </a:lnSpc>
              <a:buNone/>
            </a:pPr>
            <a:r>
              <a:rPr lang="en-US" sz="2050" b="1" dirty="0">
                <a:solidFill>
                  <a:srgbClr val="EEEFF5"/>
                </a:solidFill>
                <a:latin typeface="Barlow Bold" pitchFamily="34" charset="0"/>
                <a:ea typeface="Barlow Bold" pitchFamily="34" charset="-122"/>
                <a:cs typeface="Barlow Bold" pitchFamily="34" charset="-120"/>
              </a:rPr>
              <a:t>Health Information</a:t>
            </a:r>
            <a:endParaRPr lang="en-US" sz="2050" dirty="0"/>
          </a:p>
        </p:txBody>
      </p:sp>
      <p:sp>
        <p:nvSpPr>
          <p:cNvPr id="11" name="Text 6"/>
          <p:cNvSpPr/>
          <p:nvPr/>
        </p:nvSpPr>
        <p:spPr>
          <a:xfrm>
            <a:off x="2017038" y="4697492"/>
            <a:ext cx="11907441" cy="322659"/>
          </a:xfrm>
          <a:prstGeom prst="rect">
            <a:avLst/>
          </a:prstGeom>
          <a:noFill/>
          <a:ln/>
        </p:spPr>
        <p:txBody>
          <a:bodyPr wrap="none" lIns="0" tIns="0" rIns="0" bIns="0" rtlCol="0" anchor="t"/>
          <a:lstStyle/>
          <a:p>
            <a:pPr marL="0" indent="0" algn="l">
              <a:lnSpc>
                <a:spcPts val="2500"/>
              </a:lnSpc>
              <a:buNone/>
            </a:pPr>
            <a:r>
              <a:rPr lang="en-US" sz="1550" dirty="0">
                <a:solidFill>
                  <a:srgbClr val="EEEFF5"/>
                </a:solidFill>
                <a:latin typeface="Montserrat" pitchFamily="34" charset="0"/>
                <a:ea typeface="Montserrat" pitchFamily="34" charset="-122"/>
                <a:cs typeface="Montserrat" pitchFamily="34" charset="-120"/>
              </a:rPr>
              <a:t>Provides reliable medical information on various health topics</a:t>
            </a:r>
            <a:endParaRPr lang="en-US" sz="1550" dirty="0"/>
          </a:p>
        </p:txBody>
      </p:sp>
      <p:pic>
        <p:nvPicPr>
          <p:cNvPr id="12" name="Image 3" descr="preencoded.png"/>
          <p:cNvPicPr>
            <a:picLocks noChangeAspect="1"/>
          </p:cNvPicPr>
          <p:nvPr/>
        </p:nvPicPr>
        <p:blipFill>
          <a:blip r:embed="rId6"/>
          <a:stretch>
            <a:fillRect/>
          </a:stretch>
        </p:blipFill>
        <p:spPr>
          <a:xfrm>
            <a:off x="705922" y="5253395"/>
            <a:ext cx="1008578" cy="1210270"/>
          </a:xfrm>
          <a:prstGeom prst="rect">
            <a:avLst/>
          </a:prstGeom>
        </p:spPr>
      </p:pic>
      <p:sp>
        <p:nvSpPr>
          <p:cNvPr id="13" name="Text 7"/>
          <p:cNvSpPr/>
          <p:nvPr/>
        </p:nvSpPr>
        <p:spPr>
          <a:xfrm>
            <a:off x="2017038" y="5455087"/>
            <a:ext cx="2914888" cy="331708"/>
          </a:xfrm>
          <a:prstGeom prst="rect">
            <a:avLst/>
          </a:prstGeom>
          <a:noFill/>
          <a:ln/>
        </p:spPr>
        <p:txBody>
          <a:bodyPr wrap="none" lIns="0" tIns="0" rIns="0" bIns="0" rtlCol="0" anchor="t"/>
          <a:lstStyle/>
          <a:p>
            <a:pPr marL="0" indent="0" algn="l">
              <a:lnSpc>
                <a:spcPts val="2600"/>
              </a:lnSpc>
              <a:buNone/>
            </a:pPr>
            <a:r>
              <a:rPr lang="en-US" sz="2050" b="1" dirty="0">
                <a:solidFill>
                  <a:srgbClr val="EEEFF5"/>
                </a:solidFill>
                <a:latin typeface="Barlow Bold" pitchFamily="34" charset="0"/>
                <a:ea typeface="Barlow Bold" pitchFamily="34" charset="-122"/>
                <a:cs typeface="Barlow Bold" pitchFamily="34" charset="-120"/>
              </a:rPr>
              <a:t>Appointment Scheduling</a:t>
            </a:r>
            <a:endParaRPr lang="en-US" sz="2050" dirty="0"/>
          </a:p>
        </p:txBody>
      </p:sp>
      <p:sp>
        <p:nvSpPr>
          <p:cNvPr id="14" name="Text 8"/>
          <p:cNvSpPr/>
          <p:nvPr/>
        </p:nvSpPr>
        <p:spPr>
          <a:xfrm>
            <a:off x="2017038" y="5907762"/>
            <a:ext cx="11907441" cy="322659"/>
          </a:xfrm>
          <a:prstGeom prst="rect">
            <a:avLst/>
          </a:prstGeom>
          <a:noFill/>
          <a:ln/>
        </p:spPr>
        <p:txBody>
          <a:bodyPr wrap="none" lIns="0" tIns="0" rIns="0" bIns="0" rtlCol="0" anchor="t"/>
          <a:lstStyle/>
          <a:p>
            <a:pPr marL="0" indent="0" algn="l">
              <a:lnSpc>
                <a:spcPts val="2500"/>
              </a:lnSpc>
              <a:buNone/>
            </a:pPr>
            <a:r>
              <a:rPr lang="en-US" sz="1550" dirty="0">
                <a:solidFill>
                  <a:srgbClr val="EEEFF5"/>
                </a:solidFill>
                <a:latin typeface="Montserrat" pitchFamily="34" charset="0"/>
                <a:ea typeface="Montserrat" pitchFamily="34" charset="-122"/>
                <a:cs typeface="Montserrat" pitchFamily="34" charset="-120"/>
              </a:rPr>
              <a:t>Simplifies appointment scheduling and reduces wait times</a:t>
            </a:r>
            <a:endParaRPr lang="en-US" sz="1550" dirty="0"/>
          </a:p>
        </p:txBody>
      </p:sp>
      <p:pic>
        <p:nvPicPr>
          <p:cNvPr id="15" name="Image 4" descr="preencoded.png"/>
          <p:cNvPicPr>
            <a:picLocks noChangeAspect="1"/>
          </p:cNvPicPr>
          <p:nvPr/>
        </p:nvPicPr>
        <p:blipFill>
          <a:blip r:embed="rId7"/>
          <a:stretch>
            <a:fillRect/>
          </a:stretch>
        </p:blipFill>
        <p:spPr>
          <a:xfrm>
            <a:off x="705922" y="6463665"/>
            <a:ext cx="1008578" cy="1210270"/>
          </a:xfrm>
          <a:prstGeom prst="rect">
            <a:avLst/>
          </a:prstGeom>
        </p:spPr>
      </p:pic>
      <p:sp>
        <p:nvSpPr>
          <p:cNvPr id="16" name="Text 9"/>
          <p:cNvSpPr/>
          <p:nvPr/>
        </p:nvSpPr>
        <p:spPr>
          <a:xfrm>
            <a:off x="2017038" y="6665357"/>
            <a:ext cx="2654141" cy="331708"/>
          </a:xfrm>
          <a:prstGeom prst="rect">
            <a:avLst/>
          </a:prstGeom>
          <a:noFill/>
          <a:ln/>
        </p:spPr>
        <p:txBody>
          <a:bodyPr wrap="none" lIns="0" tIns="0" rIns="0" bIns="0" rtlCol="0" anchor="t"/>
          <a:lstStyle/>
          <a:p>
            <a:pPr marL="0" indent="0" algn="l">
              <a:lnSpc>
                <a:spcPts val="2600"/>
              </a:lnSpc>
              <a:buNone/>
            </a:pPr>
            <a:r>
              <a:rPr lang="en-US" sz="2050" b="1" dirty="0">
                <a:solidFill>
                  <a:srgbClr val="EEEFF5"/>
                </a:solidFill>
                <a:latin typeface="Barlow Bold" pitchFamily="34" charset="0"/>
                <a:ea typeface="Barlow Bold" pitchFamily="34" charset="-122"/>
                <a:cs typeface="Barlow Bold" pitchFamily="34" charset="-120"/>
              </a:rPr>
              <a:t>Care Coordination</a:t>
            </a:r>
            <a:endParaRPr lang="en-US" sz="2050" dirty="0"/>
          </a:p>
        </p:txBody>
      </p:sp>
      <p:sp>
        <p:nvSpPr>
          <p:cNvPr id="17" name="Text 10"/>
          <p:cNvSpPr/>
          <p:nvPr/>
        </p:nvSpPr>
        <p:spPr>
          <a:xfrm>
            <a:off x="2017038" y="7118033"/>
            <a:ext cx="11907441" cy="322659"/>
          </a:xfrm>
          <a:prstGeom prst="rect">
            <a:avLst/>
          </a:prstGeom>
          <a:noFill/>
          <a:ln/>
        </p:spPr>
        <p:txBody>
          <a:bodyPr wrap="none" lIns="0" tIns="0" rIns="0" bIns="0" rtlCol="0" anchor="t"/>
          <a:lstStyle/>
          <a:p>
            <a:pPr marL="0" indent="0" algn="l">
              <a:lnSpc>
                <a:spcPts val="2500"/>
              </a:lnSpc>
              <a:buNone/>
            </a:pPr>
            <a:r>
              <a:rPr lang="en-US" sz="1550" dirty="0">
                <a:solidFill>
                  <a:srgbClr val="EEEFF5"/>
                </a:solidFill>
                <a:latin typeface="Montserrat" pitchFamily="34" charset="0"/>
                <a:ea typeface="Montserrat" pitchFamily="34" charset="-122"/>
                <a:cs typeface="Montserrat" pitchFamily="34" charset="-120"/>
              </a:rPr>
              <a:t>Ensures seamless communication between patients and healthcare providers</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95694"/>
          </a:xfrm>
          <a:prstGeom prst="rect">
            <a:avLst/>
          </a:prstGeom>
        </p:spPr>
      </p:pic>
      <p:sp>
        <p:nvSpPr>
          <p:cNvPr id="3" name="Text 0"/>
          <p:cNvSpPr/>
          <p:nvPr/>
        </p:nvSpPr>
        <p:spPr>
          <a:xfrm>
            <a:off x="754737" y="3288744"/>
            <a:ext cx="13120926" cy="1418749"/>
          </a:xfrm>
          <a:prstGeom prst="rect">
            <a:avLst/>
          </a:prstGeom>
          <a:noFill/>
          <a:ln/>
        </p:spPr>
        <p:txBody>
          <a:bodyPr wrap="square" lIns="0" tIns="0" rIns="0" bIns="0" rtlCol="0" anchor="t"/>
          <a:lstStyle/>
          <a:p>
            <a:pPr marL="0" indent="0">
              <a:lnSpc>
                <a:spcPts val="5550"/>
              </a:lnSpc>
              <a:buNone/>
            </a:pPr>
            <a:r>
              <a:rPr lang="en-US" sz="4450" b="1" dirty="0">
                <a:solidFill>
                  <a:srgbClr val="9998FF"/>
                </a:solidFill>
                <a:latin typeface="Barlow Bold" pitchFamily="34" charset="0"/>
                <a:ea typeface="Barlow Bold" pitchFamily="34" charset="-122"/>
                <a:cs typeface="Barlow Bold" pitchFamily="34" charset="-120"/>
              </a:rPr>
              <a:t>Implementation Case Study: Success Metrics and ROI</a:t>
            </a:r>
            <a:endParaRPr lang="en-US" sz="4450" dirty="0"/>
          </a:p>
        </p:txBody>
      </p:sp>
      <p:sp>
        <p:nvSpPr>
          <p:cNvPr id="4" name="Text 1"/>
          <p:cNvSpPr/>
          <p:nvPr/>
        </p:nvSpPr>
        <p:spPr>
          <a:xfrm>
            <a:off x="754737" y="5138738"/>
            <a:ext cx="4157901" cy="711637"/>
          </a:xfrm>
          <a:prstGeom prst="rect">
            <a:avLst/>
          </a:prstGeom>
          <a:noFill/>
          <a:ln/>
        </p:spPr>
        <p:txBody>
          <a:bodyPr wrap="none" lIns="0" tIns="0" rIns="0" bIns="0" rtlCol="0" anchor="t"/>
          <a:lstStyle/>
          <a:p>
            <a:pPr marL="0" indent="0" algn="ctr">
              <a:lnSpc>
                <a:spcPts val="5600"/>
              </a:lnSpc>
              <a:buNone/>
            </a:pPr>
            <a:r>
              <a:rPr lang="en-US" sz="5600" b="1" dirty="0">
                <a:solidFill>
                  <a:srgbClr val="EEEFF5"/>
                </a:solidFill>
                <a:latin typeface="Barlow Bold" pitchFamily="34" charset="0"/>
                <a:ea typeface="Barlow Bold" pitchFamily="34" charset="-122"/>
                <a:cs typeface="Barlow Bold" pitchFamily="34" charset="-120"/>
              </a:rPr>
              <a:t>30%</a:t>
            </a:r>
            <a:endParaRPr lang="en-US" sz="5600" dirty="0"/>
          </a:p>
        </p:txBody>
      </p:sp>
      <p:sp>
        <p:nvSpPr>
          <p:cNvPr id="5" name="Text 2"/>
          <p:cNvSpPr/>
          <p:nvPr/>
        </p:nvSpPr>
        <p:spPr>
          <a:xfrm>
            <a:off x="933331" y="6119812"/>
            <a:ext cx="3800713" cy="354568"/>
          </a:xfrm>
          <a:prstGeom prst="rect">
            <a:avLst/>
          </a:prstGeom>
          <a:noFill/>
          <a:ln/>
        </p:spPr>
        <p:txBody>
          <a:bodyPr wrap="none" lIns="0" tIns="0" rIns="0" bIns="0" rtlCol="0" anchor="t"/>
          <a:lstStyle/>
          <a:p>
            <a:pPr marL="0" indent="0" algn="ctr">
              <a:lnSpc>
                <a:spcPts val="2750"/>
              </a:lnSpc>
              <a:buNone/>
            </a:pPr>
            <a:r>
              <a:rPr lang="en-US" sz="2200" b="1" dirty="0">
                <a:solidFill>
                  <a:srgbClr val="EEEFF5"/>
                </a:solidFill>
                <a:latin typeface="Barlow Bold" pitchFamily="34" charset="0"/>
                <a:ea typeface="Barlow Bold" pitchFamily="34" charset="-122"/>
                <a:cs typeface="Barlow Bold" pitchFamily="34" charset="-120"/>
              </a:rPr>
              <a:t>Improved Patient Engagement</a:t>
            </a:r>
            <a:endParaRPr lang="en-US" sz="2200" dirty="0"/>
          </a:p>
        </p:txBody>
      </p:sp>
      <p:sp>
        <p:nvSpPr>
          <p:cNvPr id="6" name="Text 3"/>
          <p:cNvSpPr/>
          <p:nvPr/>
        </p:nvSpPr>
        <p:spPr>
          <a:xfrm>
            <a:off x="754737" y="6603683"/>
            <a:ext cx="4157901" cy="689848"/>
          </a:xfrm>
          <a:prstGeom prst="rect">
            <a:avLst/>
          </a:prstGeom>
          <a:noFill/>
          <a:ln/>
        </p:spPr>
        <p:txBody>
          <a:bodyPr wrap="square" lIns="0" tIns="0" rIns="0" bIns="0" rtlCol="0" anchor="t"/>
          <a:lstStyle/>
          <a:p>
            <a:pPr marL="0" indent="0" algn="ctr">
              <a:lnSpc>
                <a:spcPts val="2700"/>
              </a:lnSpc>
              <a:buNone/>
            </a:pPr>
            <a:r>
              <a:rPr lang="en-US" sz="1650" dirty="0">
                <a:solidFill>
                  <a:srgbClr val="EEEFF5"/>
                </a:solidFill>
                <a:latin typeface="Montserrat" pitchFamily="34" charset="0"/>
                <a:ea typeface="Montserrat" pitchFamily="34" charset="-122"/>
                <a:cs typeface="Montserrat" pitchFamily="34" charset="-120"/>
              </a:rPr>
              <a:t>Patients are more likely to actively participate in their healthcare</a:t>
            </a:r>
            <a:endParaRPr lang="en-US" sz="1650" dirty="0"/>
          </a:p>
        </p:txBody>
      </p:sp>
      <p:sp>
        <p:nvSpPr>
          <p:cNvPr id="7" name="Text 4"/>
          <p:cNvSpPr/>
          <p:nvPr/>
        </p:nvSpPr>
        <p:spPr>
          <a:xfrm>
            <a:off x="5236131" y="5138738"/>
            <a:ext cx="4158020" cy="711637"/>
          </a:xfrm>
          <a:prstGeom prst="rect">
            <a:avLst/>
          </a:prstGeom>
          <a:noFill/>
          <a:ln/>
        </p:spPr>
        <p:txBody>
          <a:bodyPr wrap="none" lIns="0" tIns="0" rIns="0" bIns="0" rtlCol="0" anchor="t"/>
          <a:lstStyle/>
          <a:p>
            <a:pPr marL="0" indent="0" algn="ctr">
              <a:lnSpc>
                <a:spcPts val="5600"/>
              </a:lnSpc>
              <a:buNone/>
            </a:pPr>
            <a:r>
              <a:rPr lang="en-US" sz="5600" b="1" dirty="0">
                <a:solidFill>
                  <a:srgbClr val="EEEFF5"/>
                </a:solidFill>
                <a:latin typeface="Barlow Bold" pitchFamily="34" charset="0"/>
                <a:ea typeface="Barlow Bold" pitchFamily="34" charset="-122"/>
                <a:cs typeface="Barlow Bold" pitchFamily="34" charset="-120"/>
              </a:rPr>
              <a:t>15%</a:t>
            </a:r>
            <a:endParaRPr lang="en-US" sz="5600" dirty="0"/>
          </a:p>
        </p:txBody>
      </p:sp>
      <p:sp>
        <p:nvSpPr>
          <p:cNvPr id="8" name="Text 5"/>
          <p:cNvSpPr/>
          <p:nvPr/>
        </p:nvSpPr>
        <p:spPr>
          <a:xfrm>
            <a:off x="5896332" y="6119812"/>
            <a:ext cx="2837617" cy="354568"/>
          </a:xfrm>
          <a:prstGeom prst="rect">
            <a:avLst/>
          </a:prstGeom>
          <a:noFill/>
          <a:ln/>
        </p:spPr>
        <p:txBody>
          <a:bodyPr wrap="none" lIns="0" tIns="0" rIns="0" bIns="0" rtlCol="0" anchor="t"/>
          <a:lstStyle/>
          <a:p>
            <a:pPr marL="0" indent="0" algn="ctr">
              <a:lnSpc>
                <a:spcPts val="2750"/>
              </a:lnSpc>
              <a:buNone/>
            </a:pPr>
            <a:r>
              <a:rPr lang="en-US" sz="2200" b="1" dirty="0">
                <a:solidFill>
                  <a:srgbClr val="EEEFF5"/>
                </a:solidFill>
                <a:latin typeface="Barlow Bold" pitchFamily="34" charset="0"/>
                <a:ea typeface="Barlow Bold" pitchFamily="34" charset="-122"/>
                <a:cs typeface="Barlow Bold" pitchFamily="34" charset="-120"/>
              </a:rPr>
              <a:t>Reduced Costs</a:t>
            </a:r>
            <a:endParaRPr lang="en-US" sz="2200" dirty="0"/>
          </a:p>
        </p:txBody>
      </p:sp>
      <p:sp>
        <p:nvSpPr>
          <p:cNvPr id="9" name="Text 6"/>
          <p:cNvSpPr/>
          <p:nvPr/>
        </p:nvSpPr>
        <p:spPr>
          <a:xfrm>
            <a:off x="5236131" y="6603683"/>
            <a:ext cx="4158020" cy="1034772"/>
          </a:xfrm>
          <a:prstGeom prst="rect">
            <a:avLst/>
          </a:prstGeom>
          <a:noFill/>
          <a:ln/>
        </p:spPr>
        <p:txBody>
          <a:bodyPr wrap="square" lIns="0" tIns="0" rIns="0" bIns="0" rtlCol="0" anchor="t"/>
          <a:lstStyle/>
          <a:p>
            <a:pPr marL="0" indent="0" algn="ctr">
              <a:lnSpc>
                <a:spcPts val="2700"/>
              </a:lnSpc>
              <a:buNone/>
            </a:pPr>
            <a:r>
              <a:rPr lang="en-US" sz="1650" dirty="0">
                <a:solidFill>
                  <a:srgbClr val="EEEFF5"/>
                </a:solidFill>
                <a:latin typeface="Montserrat" pitchFamily="34" charset="0"/>
                <a:ea typeface="Montserrat" pitchFamily="34" charset="-122"/>
                <a:cs typeface="Montserrat" pitchFamily="34" charset="-120"/>
              </a:rPr>
              <a:t>Lower healthcare expenses through automated workflows and reduced administrative burden</a:t>
            </a:r>
            <a:endParaRPr lang="en-US" sz="1650" dirty="0"/>
          </a:p>
        </p:txBody>
      </p:sp>
      <p:sp>
        <p:nvSpPr>
          <p:cNvPr id="10" name="Text 7"/>
          <p:cNvSpPr/>
          <p:nvPr/>
        </p:nvSpPr>
        <p:spPr>
          <a:xfrm>
            <a:off x="9717643" y="5138738"/>
            <a:ext cx="4158020" cy="711637"/>
          </a:xfrm>
          <a:prstGeom prst="rect">
            <a:avLst/>
          </a:prstGeom>
          <a:noFill/>
          <a:ln/>
        </p:spPr>
        <p:txBody>
          <a:bodyPr wrap="none" lIns="0" tIns="0" rIns="0" bIns="0" rtlCol="0" anchor="t"/>
          <a:lstStyle/>
          <a:p>
            <a:pPr marL="0" indent="0" algn="ctr">
              <a:lnSpc>
                <a:spcPts val="5600"/>
              </a:lnSpc>
              <a:buNone/>
            </a:pPr>
            <a:r>
              <a:rPr lang="en-US" sz="5600" b="1" dirty="0">
                <a:solidFill>
                  <a:srgbClr val="EEEFF5"/>
                </a:solidFill>
                <a:latin typeface="Barlow Bold" pitchFamily="34" charset="0"/>
                <a:ea typeface="Barlow Bold" pitchFamily="34" charset="-122"/>
                <a:cs typeface="Barlow Bold" pitchFamily="34" charset="-120"/>
              </a:rPr>
              <a:t>20%</a:t>
            </a:r>
            <a:endParaRPr lang="en-US" sz="5600" dirty="0"/>
          </a:p>
        </p:txBody>
      </p:sp>
      <p:sp>
        <p:nvSpPr>
          <p:cNvPr id="11" name="Text 8"/>
          <p:cNvSpPr/>
          <p:nvPr/>
        </p:nvSpPr>
        <p:spPr>
          <a:xfrm>
            <a:off x="10377845" y="6119812"/>
            <a:ext cx="2837617" cy="354568"/>
          </a:xfrm>
          <a:prstGeom prst="rect">
            <a:avLst/>
          </a:prstGeom>
          <a:noFill/>
          <a:ln/>
        </p:spPr>
        <p:txBody>
          <a:bodyPr wrap="none" lIns="0" tIns="0" rIns="0" bIns="0" rtlCol="0" anchor="t"/>
          <a:lstStyle/>
          <a:p>
            <a:pPr marL="0" indent="0" algn="ctr">
              <a:lnSpc>
                <a:spcPts val="2750"/>
              </a:lnSpc>
              <a:buNone/>
            </a:pPr>
            <a:r>
              <a:rPr lang="en-US" sz="2200" b="1" dirty="0">
                <a:solidFill>
                  <a:srgbClr val="EEEFF5"/>
                </a:solidFill>
                <a:latin typeface="Barlow Bold" pitchFamily="34" charset="0"/>
                <a:ea typeface="Barlow Bold" pitchFamily="34" charset="-122"/>
                <a:cs typeface="Barlow Bold" pitchFamily="34" charset="-120"/>
              </a:rPr>
              <a:t>Increased Efficiency</a:t>
            </a:r>
            <a:endParaRPr lang="en-US" sz="2200" dirty="0"/>
          </a:p>
        </p:txBody>
      </p:sp>
      <p:sp>
        <p:nvSpPr>
          <p:cNvPr id="12" name="Text 9"/>
          <p:cNvSpPr/>
          <p:nvPr/>
        </p:nvSpPr>
        <p:spPr>
          <a:xfrm>
            <a:off x="9717643" y="6603683"/>
            <a:ext cx="4158020" cy="689848"/>
          </a:xfrm>
          <a:prstGeom prst="rect">
            <a:avLst/>
          </a:prstGeom>
          <a:noFill/>
          <a:ln/>
        </p:spPr>
        <p:txBody>
          <a:bodyPr wrap="square" lIns="0" tIns="0" rIns="0" bIns="0" rtlCol="0" anchor="t"/>
          <a:lstStyle/>
          <a:p>
            <a:pPr marL="0" indent="0" algn="ctr">
              <a:lnSpc>
                <a:spcPts val="2700"/>
              </a:lnSpc>
              <a:buNone/>
            </a:pPr>
            <a:r>
              <a:rPr lang="en-US" sz="1650" dirty="0">
                <a:solidFill>
                  <a:srgbClr val="EEEFF5"/>
                </a:solidFill>
                <a:latin typeface="Montserrat" pitchFamily="34" charset="0"/>
                <a:ea typeface="Montserrat" pitchFamily="34" charset="-122"/>
                <a:cs typeface="Montserrat" pitchFamily="34" charset="-120"/>
              </a:rPr>
              <a:t>Streamlined processes and improved patient care delivery</a:t>
            </a:r>
            <a:endParaRPr lang="en-US" sz="1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1874639"/>
            <a:ext cx="7627382" cy="1425416"/>
          </a:xfrm>
          <a:prstGeom prst="rect">
            <a:avLst/>
          </a:prstGeom>
          <a:noFill/>
          <a:ln/>
        </p:spPr>
        <p:txBody>
          <a:bodyPr wrap="squar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Future Developments and Integration Roadmap</a:t>
            </a:r>
            <a:endParaRPr lang="en-US" sz="4450" dirty="0"/>
          </a:p>
        </p:txBody>
      </p:sp>
      <p:sp>
        <p:nvSpPr>
          <p:cNvPr id="4" name="Shape 1"/>
          <p:cNvSpPr/>
          <p:nvPr/>
        </p:nvSpPr>
        <p:spPr>
          <a:xfrm>
            <a:off x="6244709" y="3624977"/>
            <a:ext cx="162401" cy="693420"/>
          </a:xfrm>
          <a:prstGeom prst="roundRect">
            <a:avLst>
              <a:gd name="adj" fmla="val 120071"/>
            </a:avLst>
          </a:prstGeom>
          <a:solidFill>
            <a:srgbClr val="282C32"/>
          </a:solidFill>
          <a:ln/>
          <a:effectLst>
            <a:outerShdw blurRad="53340" dist="26670" dir="13500000" algn="bl" rotWithShape="0">
              <a:srgbClr val="FFFFFF">
                <a:alpha val="10000"/>
              </a:srgbClr>
            </a:outerShdw>
          </a:effectLst>
        </p:spPr>
      </p:sp>
      <p:sp>
        <p:nvSpPr>
          <p:cNvPr id="5" name="Text 2"/>
          <p:cNvSpPr/>
          <p:nvPr/>
        </p:nvSpPr>
        <p:spPr>
          <a:xfrm>
            <a:off x="6732032" y="3624977"/>
            <a:ext cx="7140059"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Integration with wearable technology for continuous health monitoring</a:t>
            </a:r>
            <a:endParaRPr lang="en-US" sz="1700" dirty="0"/>
          </a:p>
        </p:txBody>
      </p:sp>
      <p:sp>
        <p:nvSpPr>
          <p:cNvPr id="6" name="Shape 3"/>
          <p:cNvSpPr/>
          <p:nvPr/>
        </p:nvSpPr>
        <p:spPr>
          <a:xfrm>
            <a:off x="6569631" y="4534972"/>
            <a:ext cx="162401" cy="693420"/>
          </a:xfrm>
          <a:prstGeom prst="roundRect">
            <a:avLst>
              <a:gd name="adj" fmla="val 120071"/>
            </a:avLst>
          </a:prstGeom>
          <a:solidFill>
            <a:srgbClr val="282C32"/>
          </a:solidFill>
          <a:ln/>
          <a:effectLst>
            <a:outerShdw blurRad="53340" dist="26670" dir="13500000" algn="bl" rotWithShape="0">
              <a:srgbClr val="FFFFFF">
                <a:alpha val="10000"/>
              </a:srgbClr>
            </a:outerShdw>
          </a:effectLst>
        </p:spPr>
      </p:sp>
      <p:sp>
        <p:nvSpPr>
          <p:cNvPr id="7" name="Text 4"/>
          <p:cNvSpPr/>
          <p:nvPr/>
        </p:nvSpPr>
        <p:spPr>
          <a:xfrm>
            <a:off x="7056953" y="4534972"/>
            <a:ext cx="6815138"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Development of advanced AI models for disease prediction and prevention</a:t>
            </a:r>
            <a:endParaRPr lang="en-US" sz="1700" dirty="0"/>
          </a:p>
        </p:txBody>
      </p:sp>
      <p:sp>
        <p:nvSpPr>
          <p:cNvPr id="8" name="Shape 5"/>
          <p:cNvSpPr/>
          <p:nvPr/>
        </p:nvSpPr>
        <p:spPr>
          <a:xfrm>
            <a:off x="6894671" y="5444966"/>
            <a:ext cx="162401" cy="693420"/>
          </a:xfrm>
          <a:prstGeom prst="roundRect">
            <a:avLst>
              <a:gd name="adj" fmla="val 120071"/>
            </a:avLst>
          </a:prstGeom>
          <a:solidFill>
            <a:srgbClr val="282C32"/>
          </a:solidFill>
          <a:ln/>
          <a:effectLst>
            <a:outerShdw blurRad="53340" dist="26670" dir="13500000" algn="bl" rotWithShape="0">
              <a:srgbClr val="FFFFFF">
                <a:alpha val="10000"/>
              </a:srgbClr>
            </a:outerShdw>
          </a:effectLst>
        </p:spPr>
      </p:sp>
      <p:sp>
        <p:nvSpPr>
          <p:cNvPr id="9" name="Text 6"/>
          <p:cNvSpPr/>
          <p:nvPr/>
        </p:nvSpPr>
        <p:spPr>
          <a:xfrm>
            <a:off x="7381994" y="5444966"/>
            <a:ext cx="6490097"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Integration with electronic health records (EHRs) for seamless data sharing</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83300" y="618887"/>
            <a:ext cx="13020199" cy="642104"/>
          </a:xfrm>
          <a:prstGeom prst="rect">
            <a:avLst/>
          </a:prstGeom>
          <a:noFill/>
          <a:ln/>
        </p:spPr>
        <p:txBody>
          <a:bodyPr wrap="none" lIns="0" tIns="0" rIns="0" bIns="0" rtlCol="0" anchor="t"/>
          <a:lstStyle/>
          <a:p>
            <a:pPr marL="0" indent="0">
              <a:lnSpc>
                <a:spcPts val="5050"/>
              </a:lnSpc>
              <a:buNone/>
            </a:pPr>
            <a:r>
              <a:rPr lang="en-US" sz="4000" b="1" dirty="0">
                <a:solidFill>
                  <a:srgbClr val="9998FF"/>
                </a:solidFill>
                <a:latin typeface="Barlow Bold" pitchFamily="34" charset="0"/>
                <a:ea typeface="Barlow Bold" pitchFamily="34" charset="-122"/>
                <a:cs typeface="Barlow Bold" pitchFamily="34" charset="-120"/>
              </a:rPr>
              <a:t>Real-world Example: A Chatbot for Diabetes Management</a:t>
            </a:r>
            <a:endParaRPr lang="en-US" sz="4000" dirty="0"/>
          </a:p>
        </p:txBody>
      </p:sp>
      <p:pic>
        <p:nvPicPr>
          <p:cNvPr id="3" name="Image 0" descr="preencoded.png"/>
          <p:cNvPicPr>
            <a:picLocks noChangeAspect="1"/>
          </p:cNvPicPr>
          <p:nvPr/>
        </p:nvPicPr>
        <p:blipFill>
          <a:blip r:embed="rId3"/>
          <a:stretch>
            <a:fillRect/>
          </a:stretch>
        </p:blipFill>
        <p:spPr>
          <a:xfrm>
            <a:off x="3178493" y="1651397"/>
            <a:ext cx="1641277" cy="1453277"/>
          </a:xfrm>
          <a:prstGeom prst="rect">
            <a:avLst/>
          </a:prstGeom>
        </p:spPr>
      </p:pic>
      <p:sp>
        <p:nvSpPr>
          <p:cNvPr id="4" name="Text 1"/>
          <p:cNvSpPr/>
          <p:nvPr/>
        </p:nvSpPr>
        <p:spPr>
          <a:xfrm>
            <a:off x="3955852" y="2371487"/>
            <a:ext cx="86439" cy="390525"/>
          </a:xfrm>
          <a:prstGeom prst="rect">
            <a:avLst/>
          </a:prstGeom>
          <a:noFill/>
          <a:ln/>
        </p:spPr>
        <p:txBody>
          <a:bodyPr wrap="none" lIns="0" tIns="0" rIns="0" bIns="0" rtlCol="0" anchor="t"/>
          <a:lstStyle/>
          <a:p>
            <a:pPr marL="0" indent="0" algn="ctr">
              <a:lnSpc>
                <a:spcPts val="3050"/>
              </a:lnSpc>
              <a:buNone/>
            </a:pPr>
            <a:r>
              <a:rPr lang="en-US" sz="1900" b="1" dirty="0">
                <a:solidFill>
                  <a:srgbClr val="EEEFF5"/>
                </a:solidFill>
                <a:latin typeface="Barlow Bold" pitchFamily="34" charset="0"/>
                <a:ea typeface="Barlow Bold" pitchFamily="34" charset="-122"/>
                <a:cs typeface="Barlow Bold" pitchFamily="34" charset="-120"/>
              </a:rPr>
              <a:t>1</a:t>
            </a:r>
            <a:endParaRPr lang="en-US" sz="1900" dirty="0"/>
          </a:p>
        </p:txBody>
      </p:sp>
      <p:sp>
        <p:nvSpPr>
          <p:cNvPr id="5" name="Text 2"/>
          <p:cNvSpPr/>
          <p:nvPr/>
        </p:nvSpPr>
        <p:spPr>
          <a:xfrm>
            <a:off x="5014913" y="2002750"/>
            <a:ext cx="2569012" cy="321112"/>
          </a:xfrm>
          <a:prstGeom prst="rect">
            <a:avLst/>
          </a:prstGeom>
          <a:noFill/>
          <a:ln/>
        </p:spPr>
        <p:txBody>
          <a:bodyPr wrap="none" lIns="0" tIns="0" rIns="0" bIns="0" rtlCol="0" anchor="t"/>
          <a:lstStyle/>
          <a:p>
            <a:pPr marL="0" indent="0" algn="l">
              <a:lnSpc>
                <a:spcPts val="2500"/>
              </a:lnSpc>
              <a:buNone/>
            </a:pPr>
            <a:r>
              <a:rPr lang="en-US" sz="2000" b="1" dirty="0">
                <a:solidFill>
                  <a:srgbClr val="EEEFF5"/>
                </a:solidFill>
                <a:latin typeface="Barlow Bold" pitchFamily="34" charset="0"/>
                <a:ea typeface="Barlow Bold" pitchFamily="34" charset="-122"/>
                <a:cs typeface="Barlow Bold" pitchFamily="34" charset="-120"/>
              </a:rPr>
              <a:t>Blood Sugar Tracking</a:t>
            </a:r>
            <a:endParaRPr lang="en-US" sz="2000" dirty="0"/>
          </a:p>
        </p:txBody>
      </p:sp>
      <p:sp>
        <p:nvSpPr>
          <p:cNvPr id="6" name="Text 3"/>
          <p:cNvSpPr/>
          <p:nvPr/>
        </p:nvSpPr>
        <p:spPr>
          <a:xfrm>
            <a:off x="5014913" y="2440900"/>
            <a:ext cx="6719411" cy="312420"/>
          </a:xfrm>
          <a:prstGeom prst="rect">
            <a:avLst/>
          </a:prstGeom>
          <a:noFill/>
          <a:ln/>
        </p:spPr>
        <p:txBody>
          <a:bodyPr wrap="none" lIns="0" tIns="0" rIns="0" bIns="0" rtlCol="0" anchor="t"/>
          <a:lstStyle/>
          <a:p>
            <a:pPr marL="0" indent="0" algn="l">
              <a:lnSpc>
                <a:spcPts val="2450"/>
              </a:lnSpc>
              <a:buNone/>
            </a:pPr>
            <a:r>
              <a:rPr lang="en-US" sz="1500" dirty="0">
                <a:solidFill>
                  <a:srgbClr val="EEEFF5"/>
                </a:solidFill>
                <a:latin typeface="Montserrat" pitchFamily="34" charset="0"/>
                <a:ea typeface="Montserrat" pitchFamily="34" charset="-122"/>
                <a:cs typeface="Montserrat" pitchFamily="34" charset="-120"/>
              </a:rPr>
              <a:t>Reminds patients to check their blood sugar levels and logs readings</a:t>
            </a:r>
            <a:endParaRPr lang="en-US" sz="1500" dirty="0"/>
          </a:p>
        </p:txBody>
      </p:sp>
      <p:sp>
        <p:nvSpPr>
          <p:cNvPr id="7" name="Shape 4"/>
          <p:cNvSpPr/>
          <p:nvPr/>
        </p:nvSpPr>
        <p:spPr>
          <a:xfrm>
            <a:off x="4868466" y="3119438"/>
            <a:ext cx="9029938" cy="11430"/>
          </a:xfrm>
          <a:prstGeom prst="roundRect">
            <a:avLst>
              <a:gd name="adj" fmla="val 1537376"/>
            </a:avLst>
          </a:prstGeom>
          <a:solidFill>
            <a:srgbClr val="60646A"/>
          </a:solidFill>
          <a:ln/>
        </p:spPr>
      </p:sp>
      <p:pic>
        <p:nvPicPr>
          <p:cNvPr id="8" name="Image 1" descr="preencoded.png"/>
          <p:cNvPicPr>
            <a:picLocks noChangeAspect="1"/>
          </p:cNvPicPr>
          <p:nvPr/>
        </p:nvPicPr>
        <p:blipFill>
          <a:blip r:embed="rId4"/>
          <a:stretch>
            <a:fillRect/>
          </a:stretch>
        </p:blipFill>
        <p:spPr>
          <a:xfrm>
            <a:off x="2357795" y="3153370"/>
            <a:ext cx="3282672" cy="1453277"/>
          </a:xfrm>
          <a:prstGeom prst="rect">
            <a:avLst/>
          </a:prstGeom>
        </p:spPr>
      </p:pic>
      <p:sp>
        <p:nvSpPr>
          <p:cNvPr id="9" name="Text 5"/>
          <p:cNvSpPr/>
          <p:nvPr/>
        </p:nvSpPr>
        <p:spPr>
          <a:xfrm>
            <a:off x="3930729" y="3684746"/>
            <a:ext cx="136684" cy="390525"/>
          </a:xfrm>
          <a:prstGeom prst="rect">
            <a:avLst/>
          </a:prstGeom>
          <a:noFill/>
          <a:ln/>
        </p:spPr>
        <p:txBody>
          <a:bodyPr wrap="none" lIns="0" tIns="0" rIns="0" bIns="0" rtlCol="0" anchor="t"/>
          <a:lstStyle/>
          <a:p>
            <a:pPr marL="0" indent="0" algn="ctr">
              <a:lnSpc>
                <a:spcPts val="3050"/>
              </a:lnSpc>
              <a:buNone/>
            </a:pPr>
            <a:r>
              <a:rPr lang="en-US" sz="1900" b="1" dirty="0">
                <a:solidFill>
                  <a:srgbClr val="EEEFF5"/>
                </a:solidFill>
                <a:latin typeface="Barlow Bold" pitchFamily="34" charset="0"/>
                <a:ea typeface="Barlow Bold" pitchFamily="34" charset="-122"/>
                <a:cs typeface="Barlow Bold" pitchFamily="34" charset="-120"/>
              </a:rPr>
              <a:t>2</a:t>
            </a:r>
            <a:endParaRPr lang="en-US" sz="1900" dirty="0"/>
          </a:p>
        </p:txBody>
      </p:sp>
      <p:sp>
        <p:nvSpPr>
          <p:cNvPr id="10" name="Text 6"/>
          <p:cNvSpPr/>
          <p:nvPr/>
        </p:nvSpPr>
        <p:spPr>
          <a:xfrm>
            <a:off x="5835610" y="3504724"/>
            <a:ext cx="2569012" cy="321112"/>
          </a:xfrm>
          <a:prstGeom prst="rect">
            <a:avLst/>
          </a:prstGeom>
          <a:noFill/>
          <a:ln/>
        </p:spPr>
        <p:txBody>
          <a:bodyPr wrap="none" lIns="0" tIns="0" rIns="0" bIns="0" rtlCol="0" anchor="t"/>
          <a:lstStyle/>
          <a:p>
            <a:pPr marL="0" indent="0" algn="l">
              <a:lnSpc>
                <a:spcPts val="2500"/>
              </a:lnSpc>
              <a:buNone/>
            </a:pPr>
            <a:r>
              <a:rPr lang="en-US" sz="2000" b="1" dirty="0">
                <a:solidFill>
                  <a:srgbClr val="EEEFF5"/>
                </a:solidFill>
                <a:latin typeface="Barlow Bold" pitchFamily="34" charset="0"/>
                <a:ea typeface="Barlow Bold" pitchFamily="34" charset="-122"/>
                <a:cs typeface="Barlow Bold" pitchFamily="34" charset="-120"/>
              </a:rPr>
              <a:t>Medication Reminders</a:t>
            </a:r>
            <a:endParaRPr lang="en-US" sz="2000" dirty="0"/>
          </a:p>
        </p:txBody>
      </p:sp>
      <p:sp>
        <p:nvSpPr>
          <p:cNvPr id="11" name="Text 7"/>
          <p:cNvSpPr/>
          <p:nvPr/>
        </p:nvSpPr>
        <p:spPr>
          <a:xfrm>
            <a:off x="5835610" y="3942874"/>
            <a:ext cx="5800725" cy="312420"/>
          </a:xfrm>
          <a:prstGeom prst="rect">
            <a:avLst/>
          </a:prstGeom>
          <a:noFill/>
          <a:ln/>
        </p:spPr>
        <p:txBody>
          <a:bodyPr wrap="none" lIns="0" tIns="0" rIns="0" bIns="0" rtlCol="0" anchor="t"/>
          <a:lstStyle/>
          <a:p>
            <a:pPr marL="0" indent="0" algn="l">
              <a:lnSpc>
                <a:spcPts val="2450"/>
              </a:lnSpc>
              <a:buNone/>
            </a:pPr>
            <a:r>
              <a:rPr lang="en-US" sz="1500" dirty="0">
                <a:solidFill>
                  <a:srgbClr val="EEEFF5"/>
                </a:solidFill>
                <a:latin typeface="Montserrat" pitchFamily="34" charset="0"/>
                <a:ea typeface="Montserrat" pitchFamily="34" charset="-122"/>
                <a:cs typeface="Montserrat" pitchFamily="34" charset="-120"/>
              </a:rPr>
              <a:t>Provides timely medication reminders to ensure adherence</a:t>
            </a:r>
            <a:endParaRPr lang="en-US" sz="1500" dirty="0"/>
          </a:p>
        </p:txBody>
      </p:sp>
      <p:sp>
        <p:nvSpPr>
          <p:cNvPr id="12" name="Shape 8"/>
          <p:cNvSpPr/>
          <p:nvPr/>
        </p:nvSpPr>
        <p:spPr>
          <a:xfrm>
            <a:off x="5689163" y="4621411"/>
            <a:ext cx="8209240" cy="11430"/>
          </a:xfrm>
          <a:prstGeom prst="roundRect">
            <a:avLst>
              <a:gd name="adj" fmla="val 1537376"/>
            </a:avLst>
          </a:prstGeom>
          <a:solidFill>
            <a:srgbClr val="60646A"/>
          </a:solidFill>
          <a:ln/>
        </p:spPr>
      </p:sp>
      <p:pic>
        <p:nvPicPr>
          <p:cNvPr id="13" name="Image 2" descr="preencoded.png"/>
          <p:cNvPicPr>
            <a:picLocks noChangeAspect="1"/>
          </p:cNvPicPr>
          <p:nvPr/>
        </p:nvPicPr>
        <p:blipFill>
          <a:blip r:embed="rId5"/>
          <a:stretch>
            <a:fillRect/>
          </a:stretch>
        </p:blipFill>
        <p:spPr>
          <a:xfrm>
            <a:off x="1537097" y="4655344"/>
            <a:ext cx="4924068" cy="1453277"/>
          </a:xfrm>
          <a:prstGeom prst="rect">
            <a:avLst/>
          </a:prstGeom>
        </p:spPr>
      </p:pic>
      <p:sp>
        <p:nvSpPr>
          <p:cNvPr id="14" name="Text 9"/>
          <p:cNvSpPr/>
          <p:nvPr/>
        </p:nvSpPr>
        <p:spPr>
          <a:xfrm>
            <a:off x="3933230" y="5186720"/>
            <a:ext cx="131802" cy="390525"/>
          </a:xfrm>
          <a:prstGeom prst="rect">
            <a:avLst/>
          </a:prstGeom>
          <a:noFill/>
          <a:ln/>
        </p:spPr>
        <p:txBody>
          <a:bodyPr wrap="none" lIns="0" tIns="0" rIns="0" bIns="0" rtlCol="0" anchor="t"/>
          <a:lstStyle/>
          <a:p>
            <a:pPr marL="0" indent="0" algn="ctr">
              <a:lnSpc>
                <a:spcPts val="3050"/>
              </a:lnSpc>
              <a:buNone/>
            </a:pPr>
            <a:r>
              <a:rPr lang="en-US" sz="1900" b="1" dirty="0">
                <a:solidFill>
                  <a:srgbClr val="EEEFF5"/>
                </a:solidFill>
                <a:latin typeface="Barlow Bold" pitchFamily="34" charset="0"/>
                <a:ea typeface="Barlow Bold" pitchFamily="34" charset="-122"/>
                <a:cs typeface="Barlow Bold" pitchFamily="34" charset="-120"/>
              </a:rPr>
              <a:t>3</a:t>
            </a:r>
            <a:endParaRPr lang="en-US" sz="1900" dirty="0"/>
          </a:p>
        </p:txBody>
      </p:sp>
      <p:sp>
        <p:nvSpPr>
          <p:cNvPr id="15" name="Text 10"/>
          <p:cNvSpPr/>
          <p:nvPr/>
        </p:nvSpPr>
        <p:spPr>
          <a:xfrm>
            <a:off x="6656308" y="5006697"/>
            <a:ext cx="4161234" cy="321112"/>
          </a:xfrm>
          <a:prstGeom prst="rect">
            <a:avLst/>
          </a:prstGeom>
          <a:noFill/>
          <a:ln/>
        </p:spPr>
        <p:txBody>
          <a:bodyPr wrap="none" lIns="0" tIns="0" rIns="0" bIns="0" rtlCol="0" anchor="t"/>
          <a:lstStyle/>
          <a:p>
            <a:pPr marL="0" indent="0" algn="l">
              <a:lnSpc>
                <a:spcPts val="2500"/>
              </a:lnSpc>
              <a:buNone/>
            </a:pPr>
            <a:r>
              <a:rPr lang="en-US" sz="2000" b="1" dirty="0">
                <a:solidFill>
                  <a:srgbClr val="EEEFF5"/>
                </a:solidFill>
                <a:latin typeface="Barlow Bold" pitchFamily="34" charset="0"/>
                <a:ea typeface="Barlow Bold" pitchFamily="34" charset="-122"/>
                <a:cs typeface="Barlow Bold" pitchFamily="34" charset="-120"/>
              </a:rPr>
              <a:t>Personalized Diet Recommendations</a:t>
            </a:r>
            <a:endParaRPr lang="en-US" sz="2000" dirty="0"/>
          </a:p>
        </p:txBody>
      </p:sp>
      <p:sp>
        <p:nvSpPr>
          <p:cNvPr id="16" name="Text 11"/>
          <p:cNvSpPr/>
          <p:nvPr/>
        </p:nvSpPr>
        <p:spPr>
          <a:xfrm>
            <a:off x="6656308" y="5444847"/>
            <a:ext cx="6527840" cy="312420"/>
          </a:xfrm>
          <a:prstGeom prst="rect">
            <a:avLst/>
          </a:prstGeom>
          <a:noFill/>
          <a:ln/>
        </p:spPr>
        <p:txBody>
          <a:bodyPr wrap="none" lIns="0" tIns="0" rIns="0" bIns="0" rtlCol="0" anchor="t"/>
          <a:lstStyle/>
          <a:p>
            <a:pPr marL="0" indent="0" algn="l">
              <a:lnSpc>
                <a:spcPts val="2450"/>
              </a:lnSpc>
              <a:buNone/>
            </a:pPr>
            <a:r>
              <a:rPr lang="en-US" sz="1500" dirty="0">
                <a:solidFill>
                  <a:srgbClr val="EEEFF5"/>
                </a:solidFill>
                <a:latin typeface="Montserrat" pitchFamily="34" charset="0"/>
                <a:ea typeface="Montserrat" pitchFamily="34" charset="-122"/>
                <a:cs typeface="Montserrat" pitchFamily="34" charset="-120"/>
              </a:rPr>
              <a:t>Offers dietary guidance based on individual needs and preferences</a:t>
            </a:r>
            <a:endParaRPr lang="en-US" sz="1500" dirty="0"/>
          </a:p>
        </p:txBody>
      </p:sp>
      <p:sp>
        <p:nvSpPr>
          <p:cNvPr id="17" name="Shape 12"/>
          <p:cNvSpPr/>
          <p:nvPr/>
        </p:nvSpPr>
        <p:spPr>
          <a:xfrm>
            <a:off x="6509861" y="6123384"/>
            <a:ext cx="7388543" cy="11430"/>
          </a:xfrm>
          <a:prstGeom prst="roundRect">
            <a:avLst>
              <a:gd name="adj" fmla="val 1537376"/>
            </a:avLst>
          </a:prstGeom>
          <a:solidFill>
            <a:srgbClr val="60646A"/>
          </a:solidFill>
          <a:ln/>
        </p:spPr>
      </p:sp>
      <p:pic>
        <p:nvPicPr>
          <p:cNvPr id="18" name="Image 3" descr="preencoded.png"/>
          <p:cNvPicPr>
            <a:picLocks noChangeAspect="1"/>
          </p:cNvPicPr>
          <p:nvPr/>
        </p:nvPicPr>
        <p:blipFill>
          <a:blip r:embed="rId6"/>
          <a:stretch>
            <a:fillRect/>
          </a:stretch>
        </p:blipFill>
        <p:spPr>
          <a:xfrm>
            <a:off x="716399" y="6157317"/>
            <a:ext cx="6565463" cy="1453277"/>
          </a:xfrm>
          <a:prstGeom prst="rect">
            <a:avLst/>
          </a:prstGeom>
        </p:spPr>
      </p:pic>
      <p:sp>
        <p:nvSpPr>
          <p:cNvPr id="19" name="Text 13"/>
          <p:cNvSpPr/>
          <p:nvPr/>
        </p:nvSpPr>
        <p:spPr>
          <a:xfrm>
            <a:off x="3925253" y="6688693"/>
            <a:ext cx="147637" cy="390525"/>
          </a:xfrm>
          <a:prstGeom prst="rect">
            <a:avLst/>
          </a:prstGeom>
          <a:noFill/>
          <a:ln/>
        </p:spPr>
        <p:txBody>
          <a:bodyPr wrap="none" lIns="0" tIns="0" rIns="0" bIns="0" rtlCol="0" anchor="t"/>
          <a:lstStyle/>
          <a:p>
            <a:pPr marL="0" indent="0" algn="ctr">
              <a:lnSpc>
                <a:spcPts val="3050"/>
              </a:lnSpc>
              <a:buNone/>
            </a:pPr>
            <a:r>
              <a:rPr lang="en-US" sz="1900" b="1" dirty="0">
                <a:solidFill>
                  <a:srgbClr val="EEEFF5"/>
                </a:solidFill>
                <a:latin typeface="Barlow Bold" pitchFamily="34" charset="0"/>
                <a:ea typeface="Barlow Bold" pitchFamily="34" charset="-122"/>
                <a:cs typeface="Barlow Bold" pitchFamily="34" charset="-120"/>
              </a:rPr>
              <a:t>4</a:t>
            </a:r>
            <a:endParaRPr lang="en-US" sz="1900" dirty="0"/>
          </a:p>
        </p:txBody>
      </p:sp>
      <p:sp>
        <p:nvSpPr>
          <p:cNvPr id="20" name="Text 14"/>
          <p:cNvSpPr/>
          <p:nvPr/>
        </p:nvSpPr>
        <p:spPr>
          <a:xfrm>
            <a:off x="7477006" y="6352461"/>
            <a:ext cx="2569012" cy="321112"/>
          </a:xfrm>
          <a:prstGeom prst="rect">
            <a:avLst/>
          </a:prstGeom>
          <a:noFill/>
          <a:ln/>
        </p:spPr>
        <p:txBody>
          <a:bodyPr wrap="none" lIns="0" tIns="0" rIns="0" bIns="0" rtlCol="0" anchor="t"/>
          <a:lstStyle/>
          <a:p>
            <a:pPr marL="0" indent="0" algn="l">
              <a:lnSpc>
                <a:spcPts val="2500"/>
              </a:lnSpc>
              <a:buNone/>
            </a:pPr>
            <a:r>
              <a:rPr lang="en-US" sz="2000" b="1" dirty="0">
                <a:solidFill>
                  <a:srgbClr val="EEEFF5"/>
                </a:solidFill>
                <a:latin typeface="Barlow Bold" pitchFamily="34" charset="0"/>
                <a:ea typeface="Barlow Bold" pitchFamily="34" charset="-122"/>
                <a:cs typeface="Barlow Bold" pitchFamily="34" charset="-120"/>
              </a:rPr>
              <a:t>Health Education</a:t>
            </a:r>
            <a:endParaRPr lang="en-US" sz="2000" dirty="0"/>
          </a:p>
        </p:txBody>
      </p:sp>
      <p:sp>
        <p:nvSpPr>
          <p:cNvPr id="21" name="Text 15"/>
          <p:cNvSpPr/>
          <p:nvPr/>
        </p:nvSpPr>
        <p:spPr>
          <a:xfrm>
            <a:off x="7477006" y="6790611"/>
            <a:ext cx="6274951" cy="624840"/>
          </a:xfrm>
          <a:prstGeom prst="rect">
            <a:avLst/>
          </a:prstGeom>
          <a:noFill/>
          <a:ln/>
        </p:spPr>
        <p:txBody>
          <a:bodyPr wrap="square" lIns="0" tIns="0" rIns="0" bIns="0" rtlCol="0" anchor="t"/>
          <a:lstStyle/>
          <a:p>
            <a:pPr marL="0" indent="0" algn="l">
              <a:lnSpc>
                <a:spcPts val="2450"/>
              </a:lnSpc>
              <a:buNone/>
            </a:pPr>
            <a:r>
              <a:rPr lang="en-US" sz="1500" dirty="0">
                <a:solidFill>
                  <a:srgbClr val="EEEFF5"/>
                </a:solidFill>
                <a:latin typeface="Montserrat" pitchFamily="34" charset="0"/>
                <a:ea typeface="Montserrat" pitchFamily="34" charset="-122"/>
                <a:cs typeface="Montserrat" pitchFamily="34" charset="-120"/>
              </a:rPr>
              <a:t>Provides valuable information on diabetes management and healthy living</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456</Words>
  <Application>Microsoft Office PowerPoint</Application>
  <PresentationFormat>Custom</PresentationFormat>
  <Paragraphs>79</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Barlow Bold</vt:lpstr>
      <vt:lpstr>Montserrat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naveen beddala</cp:lastModifiedBy>
  <cp:revision>2</cp:revision>
  <dcterms:created xsi:type="dcterms:W3CDTF">2025-02-20T17:06:23Z</dcterms:created>
  <dcterms:modified xsi:type="dcterms:W3CDTF">2025-02-20T17:08:35Z</dcterms:modified>
</cp:coreProperties>
</file>